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Proxima Nova"/>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bold.fntdata"/><Relationship Id="rId11" Type="http://schemas.openxmlformats.org/officeDocument/2006/relationships/slide" Target="slides/slide6.xml"/><Relationship Id="rId22" Type="http://schemas.openxmlformats.org/officeDocument/2006/relationships/font" Target="fonts/ProximaNova-boldItalic.fntdata"/><Relationship Id="rId10" Type="http://schemas.openxmlformats.org/officeDocument/2006/relationships/slide" Target="slides/slide5.xml"/><Relationship Id="rId21" Type="http://schemas.openxmlformats.org/officeDocument/2006/relationships/font" Target="fonts/ProximaNova-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roximaNova-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my name is Jonáš Svatoš, and I work at Narodni filmovy archiv in Prague on digitization and digital preservation of audiovisual heritage.</a:t>
            </a:r>
            <a:endParaRPr/>
          </a:p>
          <a:p>
            <a:pPr indent="0" lvl="0" marL="0" rtl="0" algn="l">
              <a:spcBef>
                <a:spcPts val="0"/>
              </a:spcBef>
              <a:spcAft>
                <a:spcPts val="0"/>
              </a:spcAft>
              <a:buNone/>
            </a:pPr>
            <a:r>
              <a:rPr lang="en"/>
              <a:t>This short overview wil be</a:t>
            </a:r>
            <a:r>
              <a:rPr lang="en"/>
              <a:t> about leveraging the concept of so-called 'Object-storage' model towards easier access to AV data, mainly with respect to parallelization and data safety.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6c11dd9fba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6c11dd9fba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working with AV material directly, like playing it, or </a:t>
            </a:r>
            <a:r>
              <a:rPr lang="en"/>
              <a:t>post production</a:t>
            </a:r>
            <a:r>
              <a:rPr lang="en"/>
              <a:t> workflows, API access is not yet feasible.</a:t>
            </a:r>
            <a:endParaRPr/>
          </a:p>
          <a:p>
            <a:pPr indent="0" lvl="0" marL="0" rtl="0" algn="l">
              <a:spcBef>
                <a:spcPts val="0"/>
              </a:spcBef>
              <a:spcAft>
                <a:spcPts val="0"/>
              </a:spcAft>
              <a:buNone/>
            </a:pPr>
            <a:r>
              <a:rPr lang="en"/>
              <a:t>Luckily, S3 API has </a:t>
            </a:r>
            <a:r>
              <a:rPr lang="en"/>
              <a:t>several</a:t>
            </a:r>
            <a:r>
              <a:rPr lang="en"/>
              <a:t> wrapper implementations (for example </a:t>
            </a:r>
            <a:r>
              <a:rPr lang="en"/>
              <a:t>Filesystem in Userspace)</a:t>
            </a:r>
            <a:r>
              <a:rPr lang="en"/>
              <a:t>, which enable to work with object-storage buckets like with any other filesystem.</a:t>
            </a:r>
            <a:endParaRPr/>
          </a:p>
          <a:p>
            <a:pPr indent="0" lvl="0" marL="0" rtl="0" algn="l">
              <a:spcBef>
                <a:spcPts val="0"/>
              </a:spcBef>
              <a:spcAft>
                <a:spcPts val="0"/>
              </a:spcAft>
              <a:buNone/>
            </a:pPr>
            <a:r>
              <a:rPr lang="en"/>
              <a:t>This mode of access retains the benefits of parallelization, but must be carefully used. Especially in operation with frequent or parallel metadata access, this can be a problem due to the fact the metadata retrieval is relatively expensive, compared to data access. One good example is a folder full of DPX files, which I wouldn’t recommend to store on object-storage. Rather compress them with RAWCooked!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6c11e0d28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6c11e0d28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Every data storage service needs some tools to to housekeeping tasks, and object-storage is no exception. MinIO itself has two clients - a Web UI (which is available by default as it is a part of the binary), and also a command line client called mc. The tool tries to emulate standard POSIX commands like copy, move, find, et cetera..There are several other client applications, like s3cmd, which is also commandline-based, and for GUI-lovers, there is always the all-mighty Cyberduck.</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6c11dd9fba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6c11dd9fba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concludes my quick overview, and here are just some links for your studying pleasure.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44215baca6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44215baca6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if you have any questions, please ask me now or I’ll be around.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4420cda6b9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4420cda6b9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motivation is there behind actually pursuing a completely different way how to work with files?</a:t>
            </a:r>
            <a:endParaRPr/>
          </a:p>
          <a:p>
            <a:pPr indent="0" lvl="0" marL="0" rtl="0" algn="l">
              <a:spcBef>
                <a:spcPts val="0"/>
              </a:spcBef>
              <a:spcAft>
                <a:spcPts val="0"/>
              </a:spcAft>
              <a:buNone/>
            </a:pPr>
            <a:r>
              <a:rPr lang="en"/>
              <a:t>Well, traditional file systems tend not to scale well for audiovisual </a:t>
            </a:r>
            <a:r>
              <a:rPr lang="en"/>
              <a:t>purposes</a:t>
            </a:r>
            <a:r>
              <a:rPr lang="en"/>
              <a:t>..The storage subsystem is either large and slow, or small and fast, right?</a:t>
            </a:r>
            <a:endParaRPr/>
          </a:p>
          <a:p>
            <a:pPr indent="0" lvl="0" marL="0" rtl="0" algn="l">
              <a:spcBef>
                <a:spcPts val="0"/>
              </a:spcBef>
              <a:spcAft>
                <a:spcPts val="0"/>
              </a:spcAft>
              <a:buNone/>
            </a:pPr>
            <a:r>
              <a:rPr lang="en"/>
              <a:t>Trying to overcome this, u</a:t>
            </a:r>
            <a:r>
              <a:rPr lang="en"/>
              <a:t>sually the clustered storage solutions in digital preservation are based around </a:t>
            </a:r>
            <a:r>
              <a:rPr lang="en"/>
              <a:t>SAN </a:t>
            </a:r>
            <a:r>
              <a:rPr lang="en"/>
              <a:t>model, where there is a clear physical path between client and server (usually iSCSI or Fibre Channel).</a:t>
            </a:r>
            <a:endParaRPr/>
          </a:p>
          <a:p>
            <a:pPr indent="0" lvl="0" marL="0" rtl="0" algn="l">
              <a:spcBef>
                <a:spcPts val="0"/>
              </a:spcBef>
              <a:spcAft>
                <a:spcPts val="0"/>
              </a:spcAft>
              <a:buNone/>
            </a:pPr>
            <a:r>
              <a:rPr lang="en"/>
              <a:t>This is complicated from an infrastructure stand point and tend to be a bit pricey as well.</a:t>
            </a:r>
            <a:endParaRPr/>
          </a:p>
          <a:p>
            <a:pPr indent="0" lvl="0" marL="0" rtl="0" algn="l">
              <a:spcBef>
                <a:spcPts val="0"/>
              </a:spcBef>
              <a:spcAft>
                <a:spcPts val="0"/>
              </a:spcAft>
              <a:buNone/>
            </a:pPr>
            <a:r>
              <a:rPr lang="en"/>
              <a:t>You get to choose between two ends - Data redundancy or Performance? You choose.</a:t>
            </a:r>
            <a:endParaRPr/>
          </a:p>
          <a:p>
            <a:pPr indent="0" lvl="0" marL="0" rtl="0" algn="l">
              <a:spcBef>
                <a:spcPts val="0"/>
              </a:spcBef>
              <a:spcAft>
                <a:spcPts val="0"/>
              </a:spcAft>
              <a:buNone/>
            </a:pPr>
            <a:r>
              <a:rPr lang="en"/>
              <a:t>Last but not least, traditional </a:t>
            </a:r>
            <a:r>
              <a:rPr lang="en"/>
              <a:t>file system</a:t>
            </a:r>
            <a:r>
              <a:rPr lang="en"/>
              <a:t> access was not invented with microservices, and the whole service mesh concept in mind, thus implementation into these systems is usually non-trivial.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75d02eaf5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75d02eaf5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what is an object storage anyway? It’s a storage service, from which data is retrieved on a per-object basis. One can look at object like a small archival package, where not only data, but also arbitrary metadata is present. This differs from a filesystem where every file has only a fixed set or parameters defined by the file system itself. Therefore, object storage </a:t>
            </a:r>
            <a:r>
              <a:rPr lang="en"/>
              <a:t>is a bit like a database for files, from where you read and write them via Web APIs. Any program capable of HTTP communication </a:t>
            </a:r>
            <a:r>
              <a:rPr lang="en"/>
              <a:t>therefore</a:t>
            </a:r>
            <a:r>
              <a:rPr lang="en"/>
              <a:t> can access them directly, </a:t>
            </a:r>
            <a:r>
              <a:rPr lang="en"/>
              <a:t>supposing</a:t>
            </a:r>
            <a:r>
              <a:rPr lang="en"/>
              <a:t> it has the right credentials. On object storage, one can have multiple </a:t>
            </a:r>
            <a:r>
              <a:rPr lang="en"/>
              <a:t>root folders</a:t>
            </a:r>
            <a:r>
              <a:rPr lang="en"/>
              <a:t>, (so-called ‘Buckets’), for principal content </a:t>
            </a:r>
            <a:r>
              <a:rPr lang="en"/>
              <a:t>differentiation</a:t>
            </a:r>
            <a:r>
              <a:rPr lang="en"/>
              <a:t>. Speaking of folders, physically there are none, they are present only in the form of metadata, to emulate traditional folder-based paradigm.</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6c11dd9fba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6c11dd9fba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barrier between data residing someplace, and an app residing elsewhere then becomes a matter of access-control, rather than how to make data accessible. To properly access data, one must provide a secret (most usually two variables resembling username and password) in every HTTP request. This requires some effort on the developer side to properly safeguard those secrets, supposing the object storage is publicly accessible.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4420cda6b9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4420cda6b9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Even though there are many implementations of object-storage model, they all share the same system, and in majority also the API. The API is called S3 (for Super Simple Storage), which is a de-facto standard due to the fact that original implementation of Amazon’s hosted product (called S3) has become an industry-standard not long after it’s adoption. Fortunately, there are not jut proprietary hosted (so-called cloud) solutions, but open-source implementations exist which anybody can run on their own. They differ in robustness, scalability and complexity. In národní filmový archiv, we implemented one of them - MinIO</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4420cda6b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4420cda6b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what’s MinIO? It’s an S3 storage server, build with simplicity in mind. It follows ‘Do one thing, and do it well’ UNIX </a:t>
            </a:r>
            <a:r>
              <a:rPr lang="en"/>
              <a:t>philosophy</a:t>
            </a:r>
            <a:r>
              <a:rPr lang="en"/>
              <a:t>, given the fact it is written in Go (a language co-invented by one of the UNIX pioneers), which compiles to one sole binary. S3 servers try to remove the burden of working with large files by splitting them into several pieces and working with them in parallel, and MinIO is no </a:t>
            </a:r>
            <a:r>
              <a:rPr lang="en"/>
              <a:t>exception</a:t>
            </a:r>
            <a:r>
              <a:rPr lang="en"/>
              <a:t>. This enables multi gigabyte read or write speeds on spinning disks, as the chunks are split between the underlying disks, multiplying the performance. To take it even further, it employes Erasure coding to ensure data is duplicated for redundancy, and corrupt chunks are replaced on-the-fly. MinIO can run both in standalone mode on a physical server with, say, a 60-drive JBOD, or in clustered mode with hunderts of containers, every with it’s own data storage.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4420cda6b9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4420cda6b9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S3 API has mandatory fixity requirements, which enforces checksum calculation during data ingest, and it’s retention during life of the object.</a:t>
            </a:r>
            <a:endParaRPr/>
          </a:p>
          <a:p>
            <a:pPr indent="0" lvl="0" marL="0" rtl="0" algn="l">
              <a:spcBef>
                <a:spcPts val="0"/>
              </a:spcBef>
              <a:spcAft>
                <a:spcPts val="0"/>
              </a:spcAft>
              <a:buNone/>
            </a:pPr>
            <a:r>
              <a:rPr lang="en"/>
              <a:t>When chunking is used, hashes are calculated in parallel, and those are then hashed together, calculating “a hash of hashes”. </a:t>
            </a:r>
            <a:endParaRPr/>
          </a:p>
          <a:p>
            <a:pPr indent="0" lvl="0" marL="0" rtl="0" algn="l">
              <a:spcBef>
                <a:spcPts val="0"/>
              </a:spcBef>
              <a:spcAft>
                <a:spcPts val="0"/>
              </a:spcAft>
              <a:buNone/>
            </a:pPr>
            <a:r>
              <a:rPr lang="en"/>
              <a:t>S3 spec uses MD5 function, which is slightly outdated now (as the API is stable since 2006..), but better than no hash at all.</a:t>
            </a:r>
            <a:endParaRPr/>
          </a:p>
          <a:p>
            <a:pPr indent="0" lvl="0" marL="0" rtl="0" algn="l">
              <a:spcBef>
                <a:spcPts val="0"/>
              </a:spcBef>
              <a:spcAft>
                <a:spcPts val="0"/>
              </a:spcAft>
              <a:buNone/>
            </a:pPr>
            <a:r>
              <a:rPr lang="en"/>
              <a:t>The resulting checksum is directly available to the application, and is present in every HTTP response from the S3 API, to detect any changes made to the data.</a:t>
            </a:r>
            <a:endParaRPr/>
          </a:p>
          <a:p>
            <a:pPr indent="0" lvl="0" marL="0" rtl="0" algn="l">
              <a:spcBef>
                <a:spcPts val="0"/>
              </a:spcBef>
              <a:spcAft>
                <a:spcPts val="0"/>
              </a:spcAft>
              <a:buNone/>
            </a:pPr>
            <a:r>
              <a:rPr lang="en"/>
              <a:t>There is a tool called ‘s3md5’ which can be used to verify fixity of local copy of the data against the API</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6c11dd9fba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6c11dd9fba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MinIO is able to hold the data in several locations for redundancy, so there is no need for proprietary RAID anymore, as the function is superseded by Erasure code </a:t>
            </a:r>
            <a:r>
              <a:rPr lang="en"/>
              <a:t>algorithms.</a:t>
            </a:r>
            <a:endParaRPr/>
          </a:p>
          <a:p>
            <a:pPr indent="0" lvl="0" marL="0" rtl="0" algn="l">
              <a:spcBef>
                <a:spcPts val="0"/>
              </a:spcBef>
              <a:spcAft>
                <a:spcPts val="0"/>
              </a:spcAft>
              <a:buNone/>
            </a:pPr>
            <a:r>
              <a:rPr lang="en"/>
              <a:t>When starting the server, one has to specify a list of directories where minio should make the storage. It is expected those will be empty disk mounts, but can be any directory as well.</a:t>
            </a:r>
            <a:endParaRPr/>
          </a:p>
          <a:p>
            <a:pPr indent="0" lvl="0" marL="0" rtl="0" algn="l">
              <a:spcBef>
                <a:spcPts val="0"/>
              </a:spcBef>
              <a:spcAft>
                <a:spcPts val="0"/>
              </a:spcAft>
              <a:buNone/>
            </a:pPr>
            <a:r>
              <a:rPr lang="en"/>
              <a:t>The redundancy ratio is configurable, but the default is configured in the way that if even half of the drives are gone, data can still be accessed. Write access needs majority of the drives though.</a:t>
            </a:r>
            <a:endParaRPr/>
          </a:p>
          <a:p>
            <a:pPr indent="0" lvl="0" marL="0" rtl="0" algn="l">
              <a:spcBef>
                <a:spcPts val="0"/>
              </a:spcBef>
              <a:spcAft>
                <a:spcPts val="0"/>
              </a:spcAft>
              <a:buNone/>
            </a:pPr>
            <a:r>
              <a:rPr lang="en"/>
              <a:t>MinIO’s Erasure coding is based on a very fast algorithm called HighwayHash, which is able to hash multiple gigabytes per second on single CPU core.</a:t>
            </a:r>
            <a:endParaRPr/>
          </a:p>
          <a:p>
            <a:pPr indent="0" lvl="0" marL="0" rtl="0" algn="l">
              <a:spcBef>
                <a:spcPts val="0"/>
              </a:spcBef>
              <a:spcAft>
                <a:spcPts val="0"/>
              </a:spcAft>
              <a:buNone/>
            </a:pPr>
            <a:r>
              <a:rPr lang="en"/>
              <a:t>When the system detects an error in one of the chunks, it will automatically reconstruct it from the other parts present in the system, be it bit-rot or a crashed disk, which was just replaced.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75d02eaf53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75d02eaf53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MinIO also has the ability to enforce a global WORM mode (worm stands for “Write once, read many”), which means the storage provides only Read and Write APIs, nothing else.</a:t>
            </a:r>
            <a:endParaRPr/>
          </a:p>
          <a:p>
            <a:pPr indent="0" lvl="0" marL="0" rtl="0" algn="l">
              <a:spcBef>
                <a:spcPts val="0"/>
              </a:spcBef>
              <a:spcAft>
                <a:spcPts val="0"/>
              </a:spcAft>
              <a:buNone/>
            </a:pPr>
            <a:r>
              <a:rPr lang="en"/>
              <a:t>This further enforces data retention, as no application is able to modify the data after it has been ingested.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github.com/s3fs-fuse/s3fs-fuse" TargetMode="External"/><Relationship Id="rId4" Type="http://schemas.openxmlformats.org/officeDocument/2006/relationships/image" Target="../media/image11.png"/><Relationship Id="rId5" Type="http://schemas.openxmlformats.org/officeDocument/2006/relationships/image" Target="../media/image8.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github.com/minio/minio" TargetMode="External"/><Relationship Id="rId4" Type="http://schemas.openxmlformats.org/officeDocument/2006/relationships/hyperlink" Target="https://docs.aws.amazon.com/AmazonS3/latest/API/s3-api.pdf" TargetMode="External"/><Relationship Id="rId5" Type="http://schemas.openxmlformats.org/officeDocument/2006/relationships/hyperlink" Target="https://github.com/google/highwayhash" TargetMode="External"/><Relationship Id="rId6" Type="http://schemas.openxmlformats.org/officeDocument/2006/relationships/hyperlink" Target="https://github.com/s3fs-fuse/s3fs-fuse" TargetMode="External"/><Relationship Id="rId7" Type="http://schemas.openxmlformats.org/officeDocument/2006/relationships/hyperlink" Target="https://github.com/antespi/s3md5" TargetMode="External"/><Relationship Id="rId8"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mailto:jonas.svatos@nfa.cz"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github.com/antespi/s3md5" TargetMode="External"/><Relationship Id="rId4" Type="http://schemas.openxmlformats.org/officeDocument/2006/relationships/image" Target="../media/image11.pn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github.com/google/highwayhash"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Using MINIO </a:t>
            </a:r>
            <a:r>
              <a:rPr lang="en">
                <a:latin typeface="Proxima Nova"/>
                <a:ea typeface="Proxima Nova"/>
                <a:cs typeface="Proxima Nova"/>
                <a:sym typeface="Proxima Nova"/>
              </a:rPr>
              <a:t>object storage for digital preservation tasks</a:t>
            </a:r>
            <a:endParaRPr>
              <a:latin typeface="Proxima Nova"/>
              <a:ea typeface="Proxima Nova"/>
              <a:cs typeface="Proxima Nova"/>
              <a:sym typeface="Proxima Nova"/>
            </a:endParaRPr>
          </a:p>
        </p:txBody>
      </p:sp>
      <p:sp>
        <p:nvSpPr>
          <p:cNvPr id="55" name="Google Shape;55;p13"/>
          <p:cNvSpPr txBox="1"/>
          <p:nvPr/>
        </p:nvSpPr>
        <p:spPr>
          <a:xfrm>
            <a:off x="311700" y="4425650"/>
            <a:ext cx="3356400" cy="55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Proxima Nova"/>
                <a:ea typeface="Proxima Nova"/>
                <a:cs typeface="Proxima Nova"/>
                <a:sym typeface="Proxima Nova"/>
              </a:rPr>
              <a:t>Jonáš Svatoš, Head of Digital Laboratory</a:t>
            </a:r>
            <a:endParaRPr>
              <a:solidFill>
                <a:srgbClr val="FFFFFF"/>
              </a:solidFill>
              <a:latin typeface="Proxima Nova"/>
              <a:ea typeface="Proxima Nova"/>
              <a:cs typeface="Proxima Nova"/>
              <a:sym typeface="Proxima Nova"/>
            </a:endParaRPr>
          </a:p>
          <a:p>
            <a:pPr indent="0" lvl="0" marL="0" rtl="0" algn="l">
              <a:spcBef>
                <a:spcPts val="0"/>
              </a:spcBef>
              <a:spcAft>
                <a:spcPts val="0"/>
              </a:spcAft>
              <a:buNone/>
            </a:pPr>
            <a:r>
              <a:rPr lang="en">
                <a:solidFill>
                  <a:srgbClr val="FFFFFF"/>
                </a:solidFill>
                <a:latin typeface="Proxima Nova"/>
                <a:ea typeface="Proxima Nova"/>
                <a:cs typeface="Proxima Nova"/>
                <a:sym typeface="Proxima Nova"/>
              </a:rPr>
              <a:t>Národní filmový archiv, Prague</a:t>
            </a:r>
            <a:endParaRPr>
              <a:solidFill>
                <a:srgbClr val="FFFFFF"/>
              </a:solidFill>
              <a:latin typeface="Proxima Nova"/>
              <a:ea typeface="Proxima Nova"/>
              <a:cs typeface="Proxima Nova"/>
              <a:sym typeface="Proxima Nova"/>
            </a:endParaRPr>
          </a:p>
        </p:txBody>
      </p:sp>
      <p:sp>
        <p:nvSpPr>
          <p:cNvPr id="56" name="Google Shape;56;p13"/>
          <p:cNvSpPr txBox="1"/>
          <p:nvPr/>
        </p:nvSpPr>
        <p:spPr>
          <a:xfrm>
            <a:off x="7018175" y="4359350"/>
            <a:ext cx="1814100" cy="62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Proxima Nova"/>
                <a:ea typeface="Proxima Nova"/>
                <a:cs typeface="Proxima Nova"/>
                <a:sym typeface="Proxima Nova"/>
              </a:rPr>
              <a:t>No Time To Wait! #4</a:t>
            </a:r>
            <a:endParaRPr>
              <a:solidFill>
                <a:srgbClr val="FFFFFF"/>
              </a:solidFill>
              <a:latin typeface="Proxima Nova"/>
              <a:ea typeface="Proxima Nova"/>
              <a:cs typeface="Proxima Nova"/>
              <a:sym typeface="Proxima Nova"/>
            </a:endParaRPr>
          </a:p>
          <a:p>
            <a:pPr indent="0" lvl="0" marL="0" rtl="0" algn="l">
              <a:spcBef>
                <a:spcPts val="0"/>
              </a:spcBef>
              <a:spcAft>
                <a:spcPts val="0"/>
              </a:spcAft>
              <a:buNone/>
            </a:pPr>
            <a:r>
              <a:rPr lang="en">
                <a:solidFill>
                  <a:srgbClr val="FFFFFF"/>
                </a:solidFill>
                <a:latin typeface="Proxima Nova"/>
                <a:ea typeface="Proxima Nova"/>
                <a:cs typeface="Proxima Nova"/>
                <a:sym typeface="Proxima Nova"/>
              </a:rPr>
              <a:t>Budapest, 6.12.2019</a:t>
            </a:r>
            <a:endParaRPr>
              <a:solidFill>
                <a:srgbClr val="FFFFFF"/>
              </a:solidFill>
              <a:latin typeface="Proxima Nova"/>
              <a:ea typeface="Proxima Nova"/>
              <a:cs typeface="Proxima Nova"/>
              <a:sym typeface="Proxima Nova"/>
            </a:endParaRPr>
          </a:p>
        </p:txBody>
      </p:sp>
      <p:pic>
        <p:nvPicPr>
          <p:cNvPr id="57" name="Google Shape;57;p13"/>
          <p:cNvPicPr preferRelativeResize="0"/>
          <p:nvPr/>
        </p:nvPicPr>
        <p:blipFill>
          <a:blip r:embed="rId3">
            <a:alphaModFix/>
          </a:blip>
          <a:stretch>
            <a:fillRect/>
          </a:stretch>
        </p:blipFill>
        <p:spPr>
          <a:xfrm>
            <a:off x="8039696" y="245901"/>
            <a:ext cx="792597" cy="79259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Classical Filesystem interface</a:t>
            </a:r>
            <a:endParaRPr>
              <a:latin typeface="Proxima Nova"/>
              <a:ea typeface="Proxima Nova"/>
              <a:cs typeface="Proxima Nova"/>
              <a:sym typeface="Proxima Nova"/>
            </a:endParaRPr>
          </a:p>
        </p:txBody>
      </p:sp>
      <p:sp>
        <p:nvSpPr>
          <p:cNvPr id="128" name="Google Shape;128;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a:p>
            <a:pPr indent="-342900" lvl="0" marL="457200" rtl="0" algn="l">
              <a:spcBef>
                <a:spcPts val="1600"/>
              </a:spcBef>
              <a:spcAft>
                <a:spcPts val="0"/>
              </a:spcAft>
              <a:buSzPts val="1800"/>
              <a:buFont typeface="Proxima Nova"/>
              <a:buChar char="-"/>
            </a:pPr>
            <a:r>
              <a:rPr lang="en">
                <a:latin typeface="Proxima Nova"/>
                <a:ea typeface="Proxima Nova"/>
                <a:cs typeface="Proxima Nova"/>
                <a:sym typeface="Proxima Nova"/>
              </a:rPr>
              <a:t>For some workflows, filesystem interface is required</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S3 has a wrapper implementation (FUSE, mostly POSIX-compliant)</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Retains parallelization benefits</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Metadata access is expensive though (no DPX sequences please..)</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u="sng">
                <a:solidFill>
                  <a:schemeClr val="hlink"/>
                </a:solidFill>
                <a:latin typeface="Proxima Nova"/>
                <a:ea typeface="Proxima Nova"/>
                <a:cs typeface="Proxima Nova"/>
                <a:sym typeface="Proxima Nova"/>
                <a:hlinkClick r:id="rId3"/>
              </a:rPr>
              <a:t>https://github.com/s3fs-fuse/s3fs-fuse</a:t>
            </a:r>
            <a:endParaRPr>
              <a:latin typeface="Proxima Nova"/>
              <a:ea typeface="Proxima Nova"/>
              <a:cs typeface="Proxima Nova"/>
              <a:sym typeface="Proxima Nova"/>
            </a:endParaRPr>
          </a:p>
        </p:txBody>
      </p:sp>
      <p:pic>
        <p:nvPicPr>
          <p:cNvPr id="129" name="Google Shape;129;p22"/>
          <p:cNvPicPr preferRelativeResize="0"/>
          <p:nvPr/>
        </p:nvPicPr>
        <p:blipFill>
          <a:blip r:embed="rId4">
            <a:alphaModFix/>
          </a:blip>
          <a:stretch>
            <a:fillRect/>
          </a:stretch>
        </p:blipFill>
        <p:spPr>
          <a:xfrm>
            <a:off x="8039696" y="245901"/>
            <a:ext cx="792597" cy="792597"/>
          </a:xfrm>
          <a:prstGeom prst="rect">
            <a:avLst/>
          </a:prstGeom>
          <a:noFill/>
          <a:ln>
            <a:noFill/>
          </a:ln>
        </p:spPr>
      </p:pic>
      <p:pic>
        <p:nvPicPr>
          <p:cNvPr id="130" name="Google Shape;130;p22"/>
          <p:cNvPicPr preferRelativeResize="0"/>
          <p:nvPr/>
        </p:nvPicPr>
        <p:blipFill>
          <a:blip r:embed="rId5">
            <a:alphaModFix/>
          </a:blip>
          <a:stretch>
            <a:fillRect/>
          </a:stretch>
        </p:blipFill>
        <p:spPr>
          <a:xfrm>
            <a:off x="6444675" y="3011700"/>
            <a:ext cx="2387625" cy="1848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Tools</a:t>
            </a:r>
            <a:endParaRPr>
              <a:latin typeface="Proxima Nova"/>
              <a:ea typeface="Proxima Nova"/>
              <a:cs typeface="Proxima Nova"/>
              <a:sym typeface="Proxima Nova"/>
            </a:endParaRPr>
          </a:p>
        </p:txBody>
      </p:sp>
      <p:sp>
        <p:nvSpPr>
          <p:cNvPr id="136" name="Google Shape;136;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1600"/>
              </a:spcBef>
              <a:spcAft>
                <a:spcPts val="0"/>
              </a:spcAft>
              <a:buNone/>
            </a:pPr>
            <a:r>
              <a:t/>
            </a:r>
            <a:endParaRPr>
              <a:latin typeface="Proxima Nova"/>
              <a:ea typeface="Proxima Nova"/>
              <a:cs typeface="Proxima Nova"/>
              <a:sym typeface="Proxima Nova"/>
            </a:endParaRPr>
          </a:p>
          <a:p>
            <a:pPr indent="-342900" lvl="0" marL="457200" rtl="0" algn="l">
              <a:spcBef>
                <a:spcPts val="1600"/>
              </a:spcBef>
              <a:spcAft>
                <a:spcPts val="0"/>
              </a:spcAft>
              <a:buSzPts val="1800"/>
              <a:buFont typeface="Proxima Nova"/>
              <a:buChar char="-"/>
            </a:pPr>
            <a:r>
              <a:rPr lang="en">
                <a:latin typeface="Proxima Nova"/>
                <a:ea typeface="Proxima Nova"/>
                <a:cs typeface="Proxima Nova"/>
                <a:sym typeface="Proxima Nova"/>
              </a:rPr>
              <a:t>Native Web UI</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CLI client - mc</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S3cmd</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Cyberduck</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a:t>
            </a:r>
            <a:endParaRPr>
              <a:latin typeface="Proxima Nova"/>
              <a:ea typeface="Proxima Nova"/>
              <a:cs typeface="Proxima Nova"/>
              <a:sym typeface="Proxima Nova"/>
            </a:endParaRPr>
          </a:p>
        </p:txBody>
      </p:sp>
      <p:pic>
        <p:nvPicPr>
          <p:cNvPr id="137" name="Google Shape;137;p23"/>
          <p:cNvPicPr preferRelativeResize="0"/>
          <p:nvPr/>
        </p:nvPicPr>
        <p:blipFill>
          <a:blip r:embed="rId3">
            <a:alphaModFix/>
          </a:blip>
          <a:stretch>
            <a:fillRect/>
          </a:stretch>
        </p:blipFill>
        <p:spPr>
          <a:xfrm>
            <a:off x="8039696" y="245901"/>
            <a:ext cx="792597" cy="792597"/>
          </a:xfrm>
          <a:prstGeom prst="rect">
            <a:avLst/>
          </a:prstGeom>
          <a:noFill/>
          <a:ln>
            <a:noFill/>
          </a:ln>
        </p:spPr>
      </p:pic>
      <p:pic>
        <p:nvPicPr>
          <p:cNvPr id="138" name="Google Shape;138;p23"/>
          <p:cNvPicPr preferRelativeResize="0"/>
          <p:nvPr/>
        </p:nvPicPr>
        <p:blipFill rotWithShape="1">
          <a:blip r:embed="rId4">
            <a:alphaModFix/>
          </a:blip>
          <a:srcRect b="0" l="0" r="0" t="73678"/>
          <a:stretch/>
        </p:blipFill>
        <p:spPr>
          <a:xfrm>
            <a:off x="476075" y="4287175"/>
            <a:ext cx="4606095" cy="572700"/>
          </a:xfrm>
          <a:prstGeom prst="rect">
            <a:avLst/>
          </a:prstGeom>
          <a:noFill/>
          <a:ln>
            <a:noFill/>
          </a:ln>
        </p:spPr>
      </p:pic>
      <p:pic>
        <p:nvPicPr>
          <p:cNvPr id="139" name="Google Shape;139;p23"/>
          <p:cNvPicPr preferRelativeResize="0"/>
          <p:nvPr/>
        </p:nvPicPr>
        <p:blipFill>
          <a:blip r:embed="rId5">
            <a:alphaModFix/>
          </a:blip>
          <a:stretch>
            <a:fillRect/>
          </a:stretch>
        </p:blipFill>
        <p:spPr>
          <a:xfrm>
            <a:off x="5215600" y="1536250"/>
            <a:ext cx="3616700" cy="26488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Links</a:t>
            </a:r>
            <a:endParaRPr>
              <a:latin typeface="Proxima Nova"/>
              <a:ea typeface="Proxima Nova"/>
              <a:cs typeface="Proxima Nova"/>
              <a:sym typeface="Proxima Nova"/>
            </a:endParaRPr>
          </a:p>
        </p:txBody>
      </p:sp>
      <p:sp>
        <p:nvSpPr>
          <p:cNvPr id="145" name="Google Shape;145;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1600"/>
              </a:spcBef>
              <a:spcAft>
                <a:spcPts val="0"/>
              </a:spcAft>
              <a:buNone/>
            </a:pPr>
            <a:r>
              <a:t/>
            </a:r>
            <a:endParaRPr>
              <a:latin typeface="Proxima Nova"/>
              <a:ea typeface="Proxima Nova"/>
              <a:cs typeface="Proxima Nova"/>
              <a:sym typeface="Proxima Nova"/>
            </a:endParaRPr>
          </a:p>
          <a:p>
            <a:pPr indent="-342900" lvl="0" marL="457200" rtl="0" algn="l">
              <a:spcBef>
                <a:spcPts val="1600"/>
              </a:spcBef>
              <a:spcAft>
                <a:spcPts val="0"/>
              </a:spcAft>
              <a:buSzPts val="1800"/>
              <a:buFont typeface="Proxima Nova"/>
              <a:buChar char="-"/>
            </a:pPr>
            <a:r>
              <a:rPr lang="en" u="sng">
                <a:solidFill>
                  <a:schemeClr val="hlink"/>
                </a:solidFill>
                <a:latin typeface="Proxima Nova"/>
                <a:ea typeface="Proxima Nova"/>
                <a:cs typeface="Proxima Nova"/>
                <a:sym typeface="Proxima Nova"/>
                <a:hlinkClick r:id="rId3"/>
              </a:rPr>
              <a:t>https://github.com/minio/minio</a:t>
            </a:r>
            <a:endParaRPr/>
          </a:p>
          <a:p>
            <a:pPr indent="-342900" lvl="0" marL="457200" rtl="0" algn="l">
              <a:spcBef>
                <a:spcPts val="0"/>
              </a:spcBef>
              <a:spcAft>
                <a:spcPts val="0"/>
              </a:spcAft>
              <a:buSzPts val="1800"/>
              <a:buChar char="-"/>
            </a:pPr>
            <a:r>
              <a:rPr lang="en" u="sng">
                <a:solidFill>
                  <a:schemeClr val="hlink"/>
                </a:solidFill>
                <a:latin typeface="Proxima Nova"/>
                <a:ea typeface="Proxima Nova"/>
                <a:cs typeface="Proxima Nova"/>
                <a:sym typeface="Proxima Nova"/>
                <a:hlinkClick r:id="rId4"/>
              </a:rPr>
              <a:t>https://docs.aws.amazon.com/AmazonS3/latest/API/s3-api.pdf</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u="sng">
                <a:solidFill>
                  <a:schemeClr val="hlink"/>
                </a:solidFill>
                <a:latin typeface="Proxima Nova"/>
                <a:ea typeface="Proxima Nova"/>
                <a:cs typeface="Proxima Nova"/>
                <a:sym typeface="Proxima Nova"/>
                <a:hlinkClick r:id="rId5"/>
              </a:rPr>
              <a:t>https://github.com/google/highwayhash</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u="sng">
                <a:solidFill>
                  <a:schemeClr val="hlink"/>
                </a:solidFill>
                <a:latin typeface="Proxima Nova"/>
                <a:ea typeface="Proxima Nova"/>
                <a:cs typeface="Proxima Nova"/>
                <a:sym typeface="Proxima Nova"/>
                <a:hlinkClick r:id="rId6"/>
              </a:rPr>
              <a:t>https://github.com/s3fs-fuse/s3fs-fuse</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u="sng">
                <a:solidFill>
                  <a:schemeClr val="hlink"/>
                </a:solidFill>
                <a:latin typeface="Proxima Nova"/>
                <a:ea typeface="Proxima Nova"/>
                <a:cs typeface="Proxima Nova"/>
                <a:sym typeface="Proxima Nova"/>
                <a:hlinkClick r:id="rId7"/>
              </a:rPr>
              <a:t>https://github.com/antespi/s3md5</a:t>
            </a:r>
            <a:endParaRPr>
              <a:latin typeface="Proxima Nova"/>
              <a:ea typeface="Proxima Nova"/>
              <a:cs typeface="Proxima Nova"/>
              <a:sym typeface="Proxima Nova"/>
            </a:endParaRPr>
          </a:p>
          <a:p>
            <a:pPr indent="0" lvl="0" marL="0" rtl="0" algn="l">
              <a:spcBef>
                <a:spcPts val="1600"/>
              </a:spcBef>
              <a:spcAft>
                <a:spcPts val="1600"/>
              </a:spcAft>
              <a:buNone/>
            </a:pPr>
            <a:r>
              <a:t/>
            </a:r>
            <a:endParaRPr>
              <a:latin typeface="Proxima Nova"/>
              <a:ea typeface="Proxima Nova"/>
              <a:cs typeface="Proxima Nova"/>
              <a:sym typeface="Proxima Nova"/>
            </a:endParaRPr>
          </a:p>
        </p:txBody>
      </p:sp>
      <p:pic>
        <p:nvPicPr>
          <p:cNvPr id="146" name="Google Shape;146;p24"/>
          <p:cNvPicPr preferRelativeResize="0"/>
          <p:nvPr/>
        </p:nvPicPr>
        <p:blipFill>
          <a:blip r:embed="rId8">
            <a:alphaModFix/>
          </a:blip>
          <a:stretch>
            <a:fillRect/>
          </a:stretch>
        </p:blipFill>
        <p:spPr>
          <a:xfrm>
            <a:off x="8039696" y="245901"/>
            <a:ext cx="792597" cy="79259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5"/>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Proxima Nova"/>
                <a:ea typeface="Proxima Nova"/>
                <a:cs typeface="Proxima Nova"/>
                <a:sym typeface="Proxima Nova"/>
              </a:rPr>
              <a:t>T</a:t>
            </a:r>
            <a:r>
              <a:rPr lang="en">
                <a:latin typeface="Proxima Nova"/>
                <a:ea typeface="Proxima Nova"/>
                <a:cs typeface="Proxima Nova"/>
                <a:sym typeface="Proxima Nova"/>
              </a:rPr>
              <a:t>hank you</a:t>
            </a:r>
            <a:endParaRPr>
              <a:latin typeface="Proxima Nova"/>
              <a:ea typeface="Proxima Nova"/>
              <a:cs typeface="Proxima Nova"/>
              <a:sym typeface="Proxima Nova"/>
            </a:endParaRPr>
          </a:p>
        </p:txBody>
      </p:sp>
      <p:sp>
        <p:nvSpPr>
          <p:cNvPr id="152" name="Google Shape;152;p25"/>
          <p:cNvSpPr txBox="1"/>
          <p:nvPr>
            <p:ph idx="1" type="subTitle"/>
          </p:nvPr>
        </p:nvSpPr>
        <p:spPr>
          <a:xfrm>
            <a:off x="311700" y="2834125"/>
            <a:ext cx="8520600" cy="1070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latin typeface="Proxima Nova"/>
                <a:ea typeface="Proxima Nova"/>
                <a:cs typeface="Proxima Nova"/>
                <a:sym typeface="Proxima Nova"/>
                <a:hlinkClick r:id="rId3"/>
              </a:rPr>
              <a:t>jonas.svatos@nfa.cz</a:t>
            </a:r>
            <a:endParaRPr>
              <a:latin typeface="Proxima Nova"/>
              <a:ea typeface="Proxima Nova"/>
              <a:cs typeface="Proxima Nova"/>
              <a:sym typeface="Proxima Nova"/>
            </a:endParaRPr>
          </a:p>
          <a:p>
            <a:pPr indent="0" lvl="0" marL="0" rtl="0" algn="ctr">
              <a:spcBef>
                <a:spcPts val="0"/>
              </a:spcBef>
              <a:spcAft>
                <a:spcPts val="0"/>
              </a:spcAft>
              <a:buNone/>
            </a:pPr>
            <a:r>
              <a:rPr lang="en">
                <a:latin typeface="Proxima Nova"/>
                <a:ea typeface="Proxima Nova"/>
                <a:cs typeface="Proxima Nova"/>
                <a:sym typeface="Proxima Nova"/>
              </a:rPr>
              <a:t>github.com/NFAcz</a:t>
            </a:r>
            <a:endParaRPr>
              <a:latin typeface="Proxima Nova"/>
              <a:ea typeface="Proxima Nova"/>
              <a:cs typeface="Proxima Nova"/>
              <a:sym typeface="Proxima Nova"/>
            </a:endParaRPr>
          </a:p>
        </p:txBody>
      </p:sp>
      <p:pic>
        <p:nvPicPr>
          <p:cNvPr id="153" name="Google Shape;153;p25"/>
          <p:cNvPicPr preferRelativeResize="0"/>
          <p:nvPr/>
        </p:nvPicPr>
        <p:blipFill>
          <a:blip r:embed="rId4">
            <a:alphaModFix/>
          </a:blip>
          <a:stretch>
            <a:fillRect/>
          </a:stretch>
        </p:blipFill>
        <p:spPr>
          <a:xfrm>
            <a:off x="8039696" y="245901"/>
            <a:ext cx="792597" cy="79259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Motivation</a:t>
            </a:r>
            <a:endParaRPr>
              <a:latin typeface="Proxima Nova"/>
              <a:ea typeface="Proxima Nova"/>
              <a:cs typeface="Proxima Nova"/>
              <a:sym typeface="Proxima Nova"/>
            </a:endParaRPr>
          </a:p>
        </p:txBody>
      </p:sp>
      <p:sp>
        <p:nvSpPr>
          <p:cNvPr id="63" name="Google Shape;63;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t/>
            </a:r>
            <a:endParaRPr>
              <a:latin typeface="Proxima Nova"/>
              <a:ea typeface="Proxima Nova"/>
              <a:cs typeface="Proxima Nova"/>
              <a:sym typeface="Proxima Nova"/>
            </a:endParaRPr>
          </a:p>
          <a:p>
            <a:pPr indent="-342900" lvl="0" marL="457200" rtl="0" algn="l">
              <a:spcBef>
                <a:spcPts val="1600"/>
              </a:spcBef>
              <a:spcAft>
                <a:spcPts val="0"/>
              </a:spcAft>
              <a:buSzPts val="1800"/>
              <a:buFont typeface="Proxima Nova"/>
              <a:buChar char="-"/>
            </a:pPr>
            <a:r>
              <a:rPr lang="en">
                <a:latin typeface="Proxima Nova"/>
                <a:ea typeface="Proxima Nova"/>
                <a:cs typeface="Proxima Nova"/>
                <a:sym typeface="Proxima Nova"/>
              </a:rPr>
              <a:t>Traditional file systems do not scale well for AV</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SAN is complicated (and $$$)</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Redundancy or Performance? Pick one</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Microservices do not like filesystems</a:t>
            </a:r>
            <a:endParaRPr>
              <a:latin typeface="Proxima Nova"/>
              <a:ea typeface="Proxima Nova"/>
              <a:cs typeface="Proxima Nova"/>
              <a:sym typeface="Proxima Nova"/>
            </a:endParaRPr>
          </a:p>
        </p:txBody>
      </p:sp>
      <p:pic>
        <p:nvPicPr>
          <p:cNvPr id="64" name="Google Shape;64;p14"/>
          <p:cNvPicPr preferRelativeResize="0"/>
          <p:nvPr/>
        </p:nvPicPr>
        <p:blipFill>
          <a:blip r:embed="rId3">
            <a:alphaModFix/>
          </a:blip>
          <a:stretch>
            <a:fillRect/>
          </a:stretch>
        </p:blipFill>
        <p:spPr>
          <a:xfrm>
            <a:off x="8039696" y="245901"/>
            <a:ext cx="792597" cy="792597"/>
          </a:xfrm>
          <a:prstGeom prst="rect">
            <a:avLst/>
          </a:prstGeom>
          <a:noFill/>
          <a:ln>
            <a:noFill/>
          </a:ln>
        </p:spPr>
      </p:pic>
      <p:pic>
        <p:nvPicPr>
          <p:cNvPr id="65" name="Google Shape;65;p14"/>
          <p:cNvPicPr preferRelativeResize="0"/>
          <p:nvPr/>
        </p:nvPicPr>
        <p:blipFill>
          <a:blip r:embed="rId4">
            <a:alphaModFix/>
          </a:blip>
          <a:stretch>
            <a:fillRect/>
          </a:stretch>
        </p:blipFill>
        <p:spPr>
          <a:xfrm>
            <a:off x="4845000" y="2753750"/>
            <a:ext cx="3298875" cy="2199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What’s an “object storage” anyway?</a:t>
            </a:r>
            <a:endParaRPr>
              <a:latin typeface="Proxima Nova"/>
              <a:ea typeface="Proxima Nova"/>
              <a:cs typeface="Proxima Nova"/>
              <a:sym typeface="Proxima Nova"/>
            </a:endParaRPr>
          </a:p>
        </p:txBody>
      </p:sp>
      <p:sp>
        <p:nvSpPr>
          <p:cNvPr id="71" name="Google Shape;71;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a:p>
            <a:pPr indent="-342900" lvl="0" marL="457200" rtl="0" algn="l">
              <a:spcBef>
                <a:spcPts val="1600"/>
              </a:spcBef>
              <a:spcAft>
                <a:spcPts val="0"/>
              </a:spcAft>
              <a:buSzPts val="1800"/>
              <a:buFont typeface="Proxima Nova"/>
              <a:buChar char="-"/>
            </a:pPr>
            <a:r>
              <a:rPr lang="en">
                <a:latin typeface="Proxima Nova"/>
                <a:ea typeface="Proxima Nova"/>
                <a:cs typeface="Proxima Nova"/>
                <a:sym typeface="Proxima Nova"/>
              </a:rPr>
              <a:t>Data as objects, instead of files</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Object is UUID + data + metadata</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Web APIs as </a:t>
            </a:r>
            <a:r>
              <a:rPr lang="en">
                <a:latin typeface="Proxima Nova"/>
                <a:ea typeface="Proxima Nova"/>
                <a:cs typeface="Proxima Nova"/>
                <a:sym typeface="Proxima Nova"/>
              </a:rPr>
              <a:t>a storage abstraction (usually REST API)</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Top-level folder = Bucket</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“Folders” are just metadata</a:t>
            </a:r>
            <a:endParaRPr>
              <a:latin typeface="Proxima Nova"/>
              <a:ea typeface="Proxima Nova"/>
              <a:cs typeface="Proxima Nova"/>
              <a:sym typeface="Proxima Nova"/>
            </a:endParaRPr>
          </a:p>
          <a:p>
            <a:pPr indent="0" lvl="0" marL="914400" rtl="0" algn="l">
              <a:spcBef>
                <a:spcPts val="1600"/>
              </a:spcBef>
              <a:spcAft>
                <a:spcPts val="1600"/>
              </a:spcAft>
              <a:buNone/>
            </a:pPr>
            <a:r>
              <a:t/>
            </a:r>
            <a:endParaRPr>
              <a:latin typeface="Proxima Nova"/>
              <a:ea typeface="Proxima Nova"/>
              <a:cs typeface="Proxima Nova"/>
              <a:sym typeface="Proxima Nova"/>
            </a:endParaRPr>
          </a:p>
        </p:txBody>
      </p:sp>
      <p:pic>
        <p:nvPicPr>
          <p:cNvPr id="72" name="Google Shape;72;p15"/>
          <p:cNvPicPr preferRelativeResize="0"/>
          <p:nvPr/>
        </p:nvPicPr>
        <p:blipFill>
          <a:blip r:embed="rId3">
            <a:alphaModFix/>
          </a:blip>
          <a:stretch>
            <a:fillRect/>
          </a:stretch>
        </p:blipFill>
        <p:spPr>
          <a:xfrm>
            <a:off x="8039696" y="245901"/>
            <a:ext cx="792597" cy="792597"/>
          </a:xfrm>
          <a:prstGeom prst="rect">
            <a:avLst/>
          </a:prstGeom>
          <a:noFill/>
          <a:ln>
            <a:noFill/>
          </a:ln>
        </p:spPr>
      </p:pic>
      <p:pic>
        <p:nvPicPr>
          <p:cNvPr id="73" name="Google Shape;73;p15"/>
          <p:cNvPicPr preferRelativeResize="0"/>
          <p:nvPr/>
        </p:nvPicPr>
        <p:blipFill>
          <a:blip r:embed="rId4">
            <a:alphaModFix/>
          </a:blip>
          <a:stretch>
            <a:fillRect/>
          </a:stretch>
        </p:blipFill>
        <p:spPr>
          <a:xfrm>
            <a:off x="5253575" y="2839650"/>
            <a:ext cx="3578724" cy="2013026"/>
          </a:xfrm>
          <a:prstGeom prst="rect">
            <a:avLst/>
          </a:prstGeom>
          <a:noFill/>
          <a:ln>
            <a:noFill/>
          </a:ln>
        </p:spPr>
      </p:pic>
      <p:sp>
        <p:nvSpPr>
          <p:cNvPr id="74" name="Google Shape;74;p15"/>
          <p:cNvSpPr txBox="1"/>
          <p:nvPr/>
        </p:nvSpPr>
        <p:spPr>
          <a:xfrm>
            <a:off x="5216200" y="4823650"/>
            <a:ext cx="3059100" cy="26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rgbClr val="FFFFFF"/>
                </a:solidFill>
              </a:rPr>
              <a:t>Source: doc.aws.amazon.com</a:t>
            </a:r>
            <a:endParaRPr sz="8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A word about s</a:t>
            </a:r>
            <a:r>
              <a:rPr lang="en">
                <a:latin typeface="Proxima Nova"/>
                <a:ea typeface="Proxima Nova"/>
                <a:cs typeface="Proxima Nova"/>
                <a:sym typeface="Proxima Nova"/>
              </a:rPr>
              <a:t>ecurity</a:t>
            </a:r>
            <a:endParaRPr>
              <a:latin typeface="Proxima Nova"/>
              <a:ea typeface="Proxima Nova"/>
              <a:cs typeface="Proxima Nova"/>
              <a:sym typeface="Proxima Nova"/>
            </a:endParaRPr>
          </a:p>
        </p:txBody>
      </p:sp>
      <p:sp>
        <p:nvSpPr>
          <p:cNvPr id="80" name="Google Shape;80;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latin typeface="Proxima Nova"/>
              <a:ea typeface="Proxima Nova"/>
              <a:cs typeface="Proxima Nova"/>
              <a:sym typeface="Proxima Nova"/>
            </a:endParaRPr>
          </a:p>
          <a:p>
            <a:pPr indent="-342900" lvl="0" marL="457200" rtl="0" algn="l">
              <a:spcBef>
                <a:spcPts val="1600"/>
              </a:spcBef>
              <a:spcAft>
                <a:spcPts val="0"/>
              </a:spcAft>
              <a:buSzPts val="1800"/>
              <a:buFont typeface="Proxima Nova"/>
              <a:buChar char="-"/>
            </a:pPr>
            <a:r>
              <a:rPr lang="en">
                <a:latin typeface="Proxima Nova"/>
                <a:ea typeface="Proxima Nova"/>
                <a:cs typeface="Proxima Nova"/>
                <a:sym typeface="Proxima Nova"/>
              </a:rPr>
              <a:t>No more “security by obscurity”</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Whole data storage is accessible via REST API</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Access control via secrets present in every HTTP/S request</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Tighter access-control requirements</a:t>
            </a:r>
            <a:endParaRPr>
              <a:latin typeface="Proxima Nova"/>
              <a:ea typeface="Proxima Nova"/>
              <a:cs typeface="Proxima Nova"/>
              <a:sym typeface="Proxima Nova"/>
            </a:endParaRPr>
          </a:p>
        </p:txBody>
      </p:sp>
      <p:pic>
        <p:nvPicPr>
          <p:cNvPr id="81" name="Google Shape;81;p16"/>
          <p:cNvPicPr preferRelativeResize="0"/>
          <p:nvPr/>
        </p:nvPicPr>
        <p:blipFill>
          <a:blip r:embed="rId3">
            <a:alphaModFix/>
          </a:blip>
          <a:stretch>
            <a:fillRect/>
          </a:stretch>
        </p:blipFill>
        <p:spPr>
          <a:xfrm>
            <a:off x="8039696" y="245901"/>
            <a:ext cx="792597" cy="792597"/>
          </a:xfrm>
          <a:prstGeom prst="rect">
            <a:avLst/>
          </a:prstGeom>
          <a:noFill/>
          <a:ln>
            <a:noFill/>
          </a:ln>
        </p:spPr>
      </p:pic>
      <p:pic>
        <p:nvPicPr>
          <p:cNvPr id="82" name="Google Shape;82;p16"/>
          <p:cNvPicPr preferRelativeResize="0"/>
          <p:nvPr/>
        </p:nvPicPr>
        <p:blipFill>
          <a:blip r:embed="rId4">
            <a:alphaModFix/>
          </a:blip>
          <a:stretch>
            <a:fillRect/>
          </a:stretch>
        </p:blipFill>
        <p:spPr>
          <a:xfrm>
            <a:off x="3647725" y="3412025"/>
            <a:ext cx="5184575" cy="1036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Multiple implementations, one API</a:t>
            </a:r>
            <a:endParaRPr>
              <a:latin typeface="Proxima Nova"/>
              <a:ea typeface="Proxima Nova"/>
              <a:cs typeface="Proxima Nova"/>
              <a:sym typeface="Proxima Nova"/>
            </a:endParaRPr>
          </a:p>
        </p:txBody>
      </p:sp>
      <p:sp>
        <p:nvSpPr>
          <p:cNvPr id="88" name="Google Shape;88;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Hosted</a:t>
            </a:r>
            <a:endParaRPr>
              <a:latin typeface="Proxima Nova"/>
              <a:ea typeface="Proxima Nova"/>
              <a:cs typeface="Proxima Nova"/>
              <a:sym typeface="Proxima Nova"/>
            </a:endParaRPr>
          </a:p>
          <a:p>
            <a:pPr indent="-342900" lvl="0" marL="457200" rtl="0" algn="l">
              <a:spcBef>
                <a:spcPts val="1600"/>
              </a:spcBef>
              <a:spcAft>
                <a:spcPts val="0"/>
              </a:spcAft>
              <a:buSzPts val="1800"/>
              <a:buFont typeface="Proxima Nova"/>
              <a:buChar char="●"/>
            </a:pPr>
            <a:r>
              <a:rPr lang="en">
                <a:latin typeface="Proxima Nova"/>
                <a:ea typeface="Proxima Nova"/>
                <a:cs typeface="Proxima Nova"/>
                <a:sym typeface="Proxima Nova"/>
              </a:rPr>
              <a:t>Amazon S3</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Google Cloud Storage</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a:t>
            </a:r>
            <a:endParaRPr>
              <a:latin typeface="Proxima Nova"/>
              <a:ea typeface="Proxima Nova"/>
              <a:cs typeface="Proxima Nova"/>
              <a:sym typeface="Proxima Nova"/>
            </a:endParaRPr>
          </a:p>
          <a:p>
            <a:pPr indent="0" lvl="0" marL="0" rtl="0" algn="l">
              <a:spcBef>
                <a:spcPts val="1600"/>
              </a:spcBef>
              <a:spcAft>
                <a:spcPts val="0"/>
              </a:spcAft>
              <a:buNone/>
            </a:pPr>
            <a:r>
              <a:rPr lang="en">
                <a:latin typeface="Proxima Nova"/>
                <a:ea typeface="Proxima Nova"/>
                <a:cs typeface="Proxima Nova"/>
                <a:sym typeface="Proxima Nova"/>
              </a:rPr>
              <a:t>On-premise</a:t>
            </a:r>
            <a:endParaRPr>
              <a:latin typeface="Proxima Nova"/>
              <a:ea typeface="Proxima Nova"/>
              <a:cs typeface="Proxima Nova"/>
              <a:sym typeface="Proxima Nova"/>
            </a:endParaRPr>
          </a:p>
          <a:p>
            <a:pPr indent="-342900" lvl="0" marL="457200" rtl="0" algn="l">
              <a:spcBef>
                <a:spcPts val="1600"/>
              </a:spcBef>
              <a:spcAft>
                <a:spcPts val="0"/>
              </a:spcAft>
              <a:buSzPts val="1800"/>
              <a:buFont typeface="Proxima Nova"/>
              <a:buChar char="●"/>
            </a:pPr>
            <a:r>
              <a:rPr lang="en">
                <a:latin typeface="Proxima Nova"/>
                <a:ea typeface="Proxima Nova"/>
                <a:cs typeface="Proxima Nova"/>
                <a:sym typeface="Proxima Nova"/>
              </a:rPr>
              <a:t>Ceph</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MinIO</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OpenIO</a:t>
            </a:r>
            <a:endParaRPr>
              <a:latin typeface="Proxima Nova"/>
              <a:ea typeface="Proxima Nova"/>
              <a:cs typeface="Proxima Nova"/>
              <a:sym typeface="Proxima Nova"/>
            </a:endParaRPr>
          </a:p>
        </p:txBody>
      </p:sp>
      <p:pic>
        <p:nvPicPr>
          <p:cNvPr id="89" name="Google Shape;89;p17"/>
          <p:cNvPicPr preferRelativeResize="0"/>
          <p:nvPr/>
        </p:nvPicPr>
        <p:blipFill>
          <a:blip r:embed="rId3">
            <a:alphaModFix/>
          </a:blip>
          <a:stretch>
            <a:fillRect/>
          </a:stretch>
        </p:blipFill>
        <p:spPr>
          <a:xfrm>
            <a:off x="8039696" y="245901"/>
            <a:ext cx="792597" cy="792597"/>
          </a:xfrm>
          <a:prstGeom prst="rect">
            <a:avLst/>
          </a:prstGeom>
          <a:noFill/>
          <a:ln>
            <a:noFill/>
          </a:ln>
        </p:spPr>
      </p:pic>
      <p:pic>
        <p:nvPicPr>
          <p:cNvPr id="90" name="Google Shape;90;p17"/>
          <p:cNvPicPr preferRelativeResize="0"/>
          <p:nvPr/>
        </p:nvPicPr>
        <p:blipFill>
          <a:blip r:embed="rId4">
            <a:alphaModFix/>
          </a:blip>
          <a:stretch>
            <a:fillRect/>
          </a:stretch>
        </p:blipFill>
        <p:spPr>
          <a:xfrm>
            <a:off x="2154656" y="2362575"/>
            <a:ext cx="1773674" cy="2206301"/>
          </a:xfrm>
          <a:prstGeom prst="rect">
            <a:avLst/>
          </a:prstGeom>
          <a:noFill/>
          <a:ln>
            <a:noFill/>
          </a:ln>
        </p:spPr>
      </p:pic>
      <p:pic>
        <p:nvPicPr>
          <p:cNvPr id="91" name="Google Shape;91;p17"/>
          <p:cNvPicPr preferRelativeResize="0"/>
          <p:nvPr/>
        </p:nvPicPr>
        <p:blipFill>
          <a:blip r:embed="rId5">
            <a:alphaModFix/>
          </a:blip>
          <a:stretch>
            <a:fillRect/>
          </a:stretch>
        </p:blipFill>
        <p:spPr>
          <a:xfrm>
            <a:off x="4080802" y="2608909"/>
            <a:ext cx="3337252" cy="503525"/>
          </a:xfrm>
          <a:prstGeom prst="rect">
            <a:avLst/>
          </a:prstGeom>
          <a:noFill/>
          <a:ln>
            <a:noFill/>
          </a:ln>
        </p:spPr>
      </p:pic>
      <p:pic>
        <p:nvPicPr>
          <p:cNvPr id="92" name="Google Shape;92;p17"/>
          <p:cNvPicPr preferRelativeResize="0"/>
          <p:nvPr/>
        </p:nvPicPr>
        <p:blipFill>
          <a:blip r:embed="rId6">
            <a:alphaModFix/>
          </a:blip>
          <a:stretch>
            <a:fillRect/>
          </a:stretch>
        </p:blipFill>
        <p:spPr>
          <a:xfrm>
            <a:off x="4434279" y="2956275"/>
            <a:ext cx="2189200" cy="19332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Min</a:t>
            </a:r>
            <a:r>
              <a:rPr lang="en">
                <a:latin typeface="Proxima Nova"/>
                <a:ea typeface="Proxima Nova"/>
                <a:cs typeface="Proxima Nova"/>
                <a:sym typeface="Proxima Nova"/>
              </a:rPr>
              <a:t>IO</a:t>
            </a:r>
            <a:endParaRPr>
              <a:latin typeface="Proxima Nova"/>
              <a:ea typeface="Proxima Nova"/>
              <a:cs typeface="Proxima Nova"/>
              <a:sym typeface="Proxima Nova"/>
            </a:endParaRPr>
          </a:p>
        </p:txBody>
      </p:sp>
      <p:sp>
        <p:nvSpPr>
          <p:cNvPr id="98" name="Google Shape;98;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a:p>
            <a:pPr indent="-342900" lvl="0" marL="457200" rtl="0" algn="l">
              <a:spcBef>
                <a:spcPts val="1600"/>
              </a:spcBef>
              <a:spcAft>
                <a:spcPts val="0"/>
              </a:spcAft>
              <a:buSzPts val="1800"/>
              <a:buFont typeface="Proxima Nova"/>
              <a:buChar char="-"/>
            </a:pPr>
            <a:r>
              <a:rPr lang="en">
                <a:latin typeface="Proxima Nova"/>
                <a:ea typeface="Proxima Nova"/>
                <a:cs typeface="Proxima Nova"/>
                <a:sym typeface="Proxima Nova"/>
              </a:rPr>
              <a:t>“Do one thing, and do it well”</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Written in Go, one binary</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Data chunking as a way towards </a:t>
            </a:r>
            <a:r>
              <a:rPr lang="en">
                <a:latin typeface="Proxima Nova"/>
                <a:ea typeface="Proxima Nova"/>
                <a:cs typeface="Proxima Nova"/>
                <a:sym typeface="Proxima Nova"/>
              </a:rPr>
              <a:t>parallelization</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Multi-GB/s speeds on commodity hardware w/spinning disks</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Inherent redundancy and bit-rot protection</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Both standalone and cluster-aware</a:t>
            </a:r>
            <a:endParaRPr>
              <a:latin typeface="Proxima Nova"/>
              <a:ea typeface="Proxima Nova"/>
              <a:cs typeface="Proxima Nova"/>
              <a:sym typeface="Proxima Nova"/>
            </a:endParaRPr>
          </a:p>
        </p:txBody>
      </p:sp>
      <p:pic>
        <p:nvPicPr>
          <p:cNvPr id="99" name="Google Shape;99;p18"/>
          <p:cNvPicPr preferRelativeResize="0"/>
          <p:nvPr/>
        </p:nvPicPr>
        <p:blipFill>
          <a:blip r:embed="rId3">
            <a:alphaModFix/>
          </a:blip>
          <a:stretch>
            <a:fillRect/>
          </a:stretch>
        </p:blipFill>
        <p:spPr>
          <a:xfrm>
            <a:off x="8039696" y="245901"/>
            <a:ext cx="792597" cy="79259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Fixity</a:t>
            </a:r>
            <a:endParaRPr>
              <a:latin typeface="Proxima Nova"/>
              <a:ea typeface="Proxima Nova"/>
              <a:cs typeface="Proxima Nova"/>
              <a:sym typeface="Proxima Nova"/>
            </a:endParaRPr>
          </a:p>
        </p:txBody>
      </p:sp>
      <p:sp>
        <p:nvSpPr>
          <p:cNvPr id="105" name="Google Shape;105;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latin typeface="Proxima Nova"/>
              <a:ea typeface="Proxima Nova"/>
              <a:cs typeface="Proxima Nova"/>
              <a:sym typeface="Proxima Nova"/>
            </a:endParaRPr>
          </a:p>
          <a:p>
            <a:pPr indent="-342900" lvl="0" marL="457200" rtl="0" algn="l">
              <a:spcBef>
                <a:spcPts val="1600"/>
              </a:spcBef>
              <a:spcAft>
                <a:spcPts val="0"/>
              </a:spcAft>
              <a:buSzPts val="1800"/>
              <a:buFont typeface="Proxima Nova"/>
              <a:buChar char="-"/>
            </a:pPr>
            <a:r>
              <a:rPr lang="en">
                <a:latin typeface="Proxima Nova"/>
                <a:ea typeface="Proxima Nova"/>
                <a:cs typeface="Proxima Nova"/>
                <a:sym typeface="Proxima Nova"/>
              </a:rPr>
              <a:t>S3 API enforces checksum calculation and retention</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Data chunking speeds things up by calculating hashes in parallel</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MD5 hash function (so-2000’s)</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Hash in every HTTP response</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u="sng">
                <a:solidFill>
                  <a:schemeClr val="hlink"/>
                </a:solidFill>
                <a:latin typeface="Proxima Nova"/>
                <a:ea typeface="Proxima Nova"/>
                <a:cs typeface="Proxima Nova"/>
                <a:sym typeface="Proxima Nova"/>
                <a:hlinkClick r:id="rId3"/>
              </a:rPr>
              <a:t>https://github.com/antespi/s3md5</a:t>
            </a:r>
            <a:endParaRPr>
              <a:latin typeface="Proxima Nova"/>
              <a:ea typeface="Proxima Nova"/>
              <a:cs typeface="Proxima Nova"/>
              <a:sym typeface="Proxima Nova"/>
            </a:endParaRPr>
          </a:p>
          <a:p>
            <a:pPr indent="0" lvl="0" marL="0" rtl="0" algn="l">
              <a:spcBef>
                <a:spcPts val="1600"/>
              </a:spcBef>
              <a:spcAft>
                <a:spcPts val="1600"/>
              </a:spcAft>
              <a:buNone/>
            </a:pPr>
            <a:r>
              <a:t/>
            </a:r>
            <a:endParaRPr>
              <a:latin typeface="Proxima Nova"/>
              <a:ea typeface="Proxima Nova"/>
              <a:cs typeface="Proxima Nova"/>
              <a:sym typeface="Proxima Nova"/>
            </a:endParaRPr>
          </a:p>
        </p:txBody>
      </p:sp>
      <p:pic>
        <p:nvPicPr>
          <p:cNvPr id="106" name="Google Shape;106;p19"/>
          <p:cNvPicPr preferRelativeResize="0"/>
          <p:nvPr/>
        </p:nvPicPr>
        <p:blipFill>
          <a:blip r:embed="rId4">
            <a:alphaModFix/>
          </a:blip>
          <a:stretch>
            <a:fillRect/>
          </a:stretch>
        </p:blipFill>
        <p:spPr>
          <a:xfrm>
            <a:off x="8039696" y="245901"/>
            <a:ext cx="792597" cy="792597"/>
          </a:xfrm>
          <a:prstGeom prst="rect">
            <a:avLst/>
          </a:prstGeom>
          <a:noFill/>
          <a:ln>
            <a:noFill/>
          </a:ln>
        </p:spPr>
      </p:pic>
      <p:pic>
        <p:nvPicPr>
          <p:cNvPr id="107" name="Google Shape;107;p19"/>
          <p:cNvPicPr preferRelativeResize="0"/>
          <p:nvPr/>
        </p:nvPicPr>
        <p:blipFill>
          <a:blip r:embed="rId5">
            <a:alphaModFix/>
          </a:blip>
          <a:stretch>
            <a:fillRect/>
          </a:stretch>
        </p:blipFill>
        <p:spPr>
          <a:xfrm>
            <a:off x="4622250" y="2501938"/>
            <a:ext cx="4210050" cy="2066925"/>
          </a:xfrm>
          <a:prstGeom prst="rect">
            <a:avLst/>
          </a:prstGeom>
          <a:noFill/>
          <a:ln>
            <a:noFill/>
          </a:ln>
        </p:spPr>
      </p:pic>
      <p:cxnSp>
        <p:nvCxnSpPr>
          <p:cNvPr id="108" name="Google Shape;108;p19"/>
          <p:cNvCxnSpPr/>
          <p:nvPr/>
        </p:nvCxnSpPr>
        <p:spPr>
          <a:xfrm rot="10800000">
            <a:off x="7309325" y="3577075"/>
            <a:ext cx="1051500" cy="6351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Redundancy and bit-rot protection</a:t>
            </a:r>
            <a:endParaRPr>
              <a:latin typeface="Proxima Nova"/>
              <a:ea typeface="Proxima Nova"/>
              <a:cs typeface="Proxima Nova"/>
              <a:sym typeface="Proxima Nova"/>
            </a:endParaRPr>
          </a:p>
        </p:txBody>
      </p:sp>
      <p:sp>
        <p:nvSpPr>
          <p:cNvPr id="114" name="Google Shape;114;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latin typeface="Proxima Nova"/>
              <a:ea typeface="Proxima Nova"/>
              <a:cs typeface="Proxima Nova"/>
              <a:sym typeface="Proxima Nova"/>
            </a:endParaRPr>
          </a:p>
          <a:p>
            <a:pPr indent="-342900" lvl="0" marL="457200" rtl="0" algn="l">
              <a:spcBef>
                <a:spcPts val="1600"/>
              </a:spcBef>
              <a:spcAft>
                <a:spcPts val="0"/>
              </a:spcAft>
              <a:buSzPts val="1800"/>
              <a:buFont typeface="Proxima Nova"/>
              <a:buChar char="-"/>
            </a:pPr>
            <a:r>
              <a:rPr lang="en">
                <a:latin typeface="Proxima Nova"/>
                <a:ea typeface="Proxima Nova"/>
                <a:cs typeface="Proxima Nova"/>
                <a:sym typeface="Proxima Nova"/>
              </a:rPr>
              <a:t>MinIO supersedes RAID by employing Erasure coding</a:t>
            </a:r>
            <a:endParaRPr>
              <a:latin typeface="Proxima Nova"/>
              <a:ea typeface="Proxima Nova"/>
              <a:cs typeface="Proxima Nova"/>
              <a:sym typeface="Proxima Nova"/>
            </a:endParaRPr>
          </a:p>
          <a:p>
            <a:pPr indent="-317500" lvl="1" marL="914400" rtl="0" algn="l">
              <a:spcBef>
                <a:spcPts val="0"/>
              </a:spcBef>
              <a:spcAft>
                <a:spcPts val="0"/>
              </a:spcAft>
              <a:buSzPts val="1400"/>
              <a:buFont typeface="Proxima Nova"/>
              <a:buChar char="-"/>
            </a:pPr>
            <a:r>
              <a:rPr lang="en">
                <a:latin typeface="Proxima Nova"/>
                <a:ea typeface="Proxima Nova"/>
                <a:cs typeface="Proxima Nova"/>
                <a:sym typeface="Proxima Nova"/>
              </a:rPr>
              <a:t>$ </a:t>
            </a:r>
            <a:r>
              <a:rPr lang="en">
                <a:latin typeface="Proxima Nova"/>
                <a:ea typeface="Proxima Nova"/>
                <a:cs typeface="Proxima Nova"/>
                <a:sym typeface="Proxima Nova"/>
              </a:rPr>
              <a:t>minio server /mnt/disk{1..32}</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Configurable redundancy (N/2 + 1 by default)</a:t>
            </a:r>
            <a:endParaRPr>
              <a:latin typeface="Proxima Nova"/>
              <a:ea typeface="Proxima Nova"/>
              <a:cs typeface="Proxima Nova"/>
              <a:sym typeface="Proxima Nova"/>
            </a:endParaRPr>
          </a:p>
          <a:p>
            <a:pPr indent="-317500" lvl="1" marL="914400" rtl="0" algn="l">
              <a:spcBef>
                <a:spcPts val="0"/>
              </a:spcBef>
              <a:spcAft>
                <a:spcPts val="0"/>
              </a:spcAft>
              <a:buSzPts val="1400"/>
              <a:buFont typeface="Proxima Nova"/>
              <a:buChar char="-"/>
            </a:pPr>
            <a:r>
              <a:rPr lang="en">
                <a:latin typeface="Proxima Nova"/>
                <a:ea typeface="Proxima Nova"/>
                <a:cs typeface="Proxima Nova"/>
                <a:sym typeface="Proxima Nova"/>
              </a:rPr>
              <a:t>Even when half of drives +1, still able to write to it</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Uses </a:t>
            </a:r>
            <a:r>
              <a:rPr lang="en" u="sng">
                <a:solidFill>
                  <a:schemeClr val="hlink"/>
                </a:solidFill>
                <a:latin typeface="Proxima Nova"/>
                <a:ea typeface="Proxima Nova"/>
                <a:cs typeface="Proxima Nova"/>
                <a:sym typeface="Proxima Nova"/>
                <a:hlinkClick r:id="rId3"/>
              </a:rPr>
              <a:t>HighwayHash</a:t>
            </a:r>
            <a:r>
              <a:rPr lang="en">
                <a:latin typeface="Proxima Nova"/>
                <a:ea typeface="Proxima Nova"/>
                <a:cs typeface="Proxima Nova"/>
                <a:sym typeface="Proxima Nova"/>
              </a:rPr>
              <a:t> internally (up to 10GB/s on single core)</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Automatic bit-rot detection and correction</a:t>
            </a:r>
            <a:endParaRPr>
              <a:latin typeface="Proxima Nova"/>
              <a:ea typeface="Proxima Nova"/>
              <a:cs typeface="Proxima Nova"/>
              <a:sym typeface="Proxima Nova"/>
            </a:endParaRPr>
          </a:p>
          <a:p>
            <a:pPr indent="0" lvl="0" marL="0" rtl="0" algn="l">
              <a:spcBef>
                <a:spcPts val="1600"/>
              </a:spcBef>
              <a:spcAft>
                <a:spcPts val="1600"/>
              </a:spcAft>
              <a:buNone/>
            </a:pPr>
            <a:r>
              <a:t/>
            </a:r>
            <a:endParaRPr>
              <a:latin typeface="Proxima Nova"/>
              <a:ea typeface="Proxima Nova"/>
              <a:cs typeface="Proxima Nova"/>
              <a:sym typeface="Proxima Nova"/>
            </a:endParaRPr>
          </a:p>
        </p:txBody>
      </p:sp>
      <p:pic>
        <p:nvPicPr>
          <p:cNvPr id="115" name="Google Shape;115;p20"/>
          <p:cNvPicPr preferRelativeResize="0"/>
          <p:nvPr/>
        </p:nvPicPr>
        <p:blipFill>
          <a:blip r:embed="rId4">
            <a:alphaModFix/>
          </a:blip>
          <a:stretch>
            <a:fillRect/>
          </a:stretch>
        </p:blipFill>
        <p:spPr>
          <a:xfrm>
            <a:off x="8039696" y="245901"/>
            <a:ext cx="792597" cy="79259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WORM mode</a:t>
            </a:r>
            <a:endParaRPr>
              <a:latin typeface="Proxima Nova"/>
              <a:ea typeface="Proxima Nova"/>
              <a:cs typeface="Proxima Nova"/>
              <a:sym typeface="Proxima Nova"/>
            </a:endParaRPr>
          </a:p>
        </p:txBody>
      </p:sp>
      <p:sp>
        <p:nvSpPr>
          <p:cNvPr id="121" name="Google Shape;121;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a:p>
            <a:pPr indent="0" lvl="0" marL="0" rtl="0" algn="l">
              <a:spcBef>
                <a:spcPts val="1600"/>
              </a:spcBef>
              <a:spcAft>
                <a:spcPts val="0"/>
              </a:spcAft>
              <a:buNone/>
            </a:pPr>
            <a:r>
              <a:t/>
            </a:r>
            <a:endParaRPr>
              <a:latin typeface="Proxima Nova"/>
              <a:ea typeface="Proxima Nova"/>
              <a:cs typeface="Proxima Nova"/>
              <a:sym typeface="Proxima Nova"/>
            </a:endParaRPr>
          </a:p>
          <a:p>
            <a:pPr indent="-342900" lvl="0" marL="457200" rtl="0" algn="l">
              <a:spcBef>
                <a:spcPts val="1600"/>
              </a:spcBef>
              <a:spcAft>
                <a:spcPts val="0"/>
              </a:spcAft>
              <a:buSzPts val="1800"/>
              <a:buFont typeface="Proxima Nova"/>
              <a:buChar char="-"/>
            </a:pPr>
            <a:r>
              <a:rPr lang="en">
                <a:latin typeface="Proxima Nova"/>
                <a:ea typeface="Proxima Nova"/>
                <a:cs typeface="Proxima Nova"/>
                <a:sym typeface="Proxima Nova"/>
              </a:rPr>
              <a:t>Write once, read many</a:t>
            </a:r>
            <a:endParaRPr>
              <a:latin typeface="Proxima Nova"/>
              <a:ea typeface="Proxima Nova"/>
              <a:cs typeface="Proxima Nova"/>
              <a:sym typeface="Proxima Nova"/>
            </a:endParaRPr>
          </a:p>
          <a:p>
            <a:pPr indent="-342900" lvl="0" marL="457200" rtl="0" algn="l">
              <a:spcBef>
                <a:spcPts val="0"/>
              </a:spcBef>
              <a:spcAft>
                <a:spcPts val="0"/>
              </a:spcAft>
              <a:buSzPts val="1800"/>
              <a:buFont typeface="Proxima Nova"/>
              <a:buChar char="-"/>
            </a:pPr>
            <a:r>
              <a:rPr lang="en">
                <a:latin typeface="Proxima Nova"/>
                <a:ea typeface="Proxima Nova"/>
                <a:cs typeface="Proxima Nova"/>
                <a:sym typeface="Proxima Nova"/>
              </a:rPr>
              <a:t>Only read and write, no delete/move/overwrite</a:t>
            </a:r>
            <a:endParaRPr>
              <a:latin typeface="Proxima Nova"/>
              <a:ea typeface="Proxima Nova"/>
              <a:cs typeface="Proxima Nova"/>
              <a:sym typeface="Proxima Nova"/>
            </a:endParaRPr>
          </a:p>
        </p:txBody>
      </p:sp>
      <p:pic>
        <p:nvPicPr>
          <p:cNvPr id="122" name="Google Shape;122;p21"/>
          <p:cNvPicPr preferRelativeResize="0"/>
          <p:nvPr/>
        </p:nvPicPr>
        <p:blipFill>
          <a:blip r:embed="rId3">
            <a:alphaModFix/>
          </a:blip>
          <a:stretch>
            <a:fillRect/>
          </a:stretch>
        </p:blipFill>
        <p:spPr>
          <a:xfrm>
            <a:off x="8039696" y="245901"/>
            <a:ext cx="792597" cy="79259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